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0" r:id="rId3"/>
    <p:sldId id="257" r:id="rId4"/>
    <p:sldId id="258" r:id="rId5"/>
    <p:sldId id="259" r:id="rId6"/>
    <p:sldId id="262" r:id="rId7"/>
    <p:sldId id="267" r:id="rId8"/>
    <p:sldId id="274" r:id="rId9"/>
    <p:sldId id="269" r:id="rId10"/>
    <p:sldId id="268" r:id="rId11"/>
    <p:sldId id="263" r:id="rId12"/>
    <p:sldId id="270" r:id="rId13"/>
    <p:sldId id="271" r:id="rId14"/>
    <p:sldId id="272" r:id="rId15"/>
    <p:sldId id="273" r:id="rId16"/>
    <p:sldId id="265" r:id="rId17"/>
    <p:sldId id="275" r:id="rId18"/>
    <p:sldId id="276" r:id="rId19"/>
    <p:sldId id="277" r:id="rId2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08/06/1442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08/06/1442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08/06/1442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08/06/1442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08/06/1442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08/06/1442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08/06/1442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b="1" dirty="0"/>
              <a:t>خدمات علم النفس السريري </a:t>
            </a:r>
            <a:endParaRPr lang="ar-IQ" dirty="0"/>
          </a:p>
        </p:txBody>
      </p:sp>
      <p:sp>
        <p:nvSpPr>
          <p:cNvPr id="3" name="عنوان فرعي 2"/>
          <p:cNvSpPr>
            <a:spLocks noGrp="1"/>
          </p:cNvSpPr>
          <p:nvPr>
            <p:ph type="subTitle" idx="1"/>
          </p:nvPr>
        </p:nvSpPr>
        <p:spPr/>
        <p:txBody>
          <a:bodyPr/>
          <a:lstStyle/>
          <a:p>
            <a:r>
              <a:rPr lang="ar-IQ" dirty="0" smtClean="0">
                <a:solidFill>
                  <a:schemeClr val="tx1"/>
                </a:solidFill>
              </a:rPr>
              <a:t>المحاضرة الثانية</a:t>
            </a:r>
          </a:p>
          <a:p>
            <a:r>
              <a:rPr lang="ar-IQ" dirty="0" smtClean="0">
                <a:solidFill>
                  <a:schemeClr val="tx1"/>
                </a:solidFill>
              </a:rPr>
              <a:t>اعداد</a:t>
            </a:r>
          </a:p>
          <a:p>
            <a:r>
              <a:rPr lang="ar-IQ" dirty="0" err="1" smtClean="0">
                <a:solidFill>
                  <a:schemeClr val="tx1"/>
                </a:solidFill>
              </a:rPr>
              <a:t>ا.د.سناء</a:t>
            </a:r>
            <a:r>
              <a:rPr lang="ar-IQ" dirty="0" smtClean="0">
                <a:solidFill>
                  <a:schemeClr val="tx1"/>
                </a:solidFill>
              </a:rPr>
              <a:t> </a:t>
            </a:r>
            <a:r>
              <a:rPr lang="ar-IQ" dirty="0" err="1" smtClean="0">
                <a:solidFill>
                  <a:schemeClr val="tx1"/>
                </a:solidFill>
              </a:rPr>
              <a:t>عبدالزهرة</a:t>
            </a:r>
            <a:r>
              <a:rPr lang="ar-IQ" dirty="0" smtClean="0">
                <a:solidFill>
                  <a:schemeClr val="tx1"/>
                </a:solidFill>
              </a:rPr>
              <a:t> الجمعان</a:t>
            </a:r>
            <a:endParaRPr lang="ar-IQ" dirty="0">
              <a:solidFill>
                <a:schemeClr val="tx1"/>
              </a:solidFill>
            </a:endParaRPr>
          </a:p>
        </p:txBody>
      </p:sp>
    </p:spTree>
    <p:extLst>
      <p:ext uri="{BB962C8B-B14F-4D97-AF65-F5344CB8AC3E}">
        <p14:creationId xmlns:p14="http://schemas.microsoft.com/office/powerpoint/2010/main" val="3387780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2000"/>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ومن الاساليب التي يتم فيها التوافق مع البيئة:</a:t>
            </a:r>
          </a:p>
          <a:p>
            <a:pPr marL="514350" indent="-514350">
              <a:buFont typeface="+mj-lt"/>
              <a:buAutoNum type="arabicPeriod"/>
            </a:pPr>
            <a:r>
              <a:rPr lang="ar-IQ" dirty="0" smtClean="0"/>
              <a:t>اسلوب المواجهة المباشرة</a:t>
            </a:r>
          </a:p>
          <a:p>
            <a:pPr marL="514350" indent="-514350">
              <a:buFont typeface="+mj-lt"/>
              <a:buAutoNum type="arabicPeriod"/>
            </a:pPr>
            <a:r>
              <a:rPr lang="ar-IQ" dirty="0" smtClean="0"/>
              <a:t>اسلوب بديل ذات قيمة ايجابية</a:t>
            </a:r>
          </a:p>
          <a:p>
            <a:pPr marL="514350" indent="-514350">
              <a:buFont typeface="+mj-lt"/>
              <a:buAutoNum type="arabicPeriod"/>
            </a:pPr>
            <a:r>
              <a:rPr lang="ar-IQ" dirty="0" smtClean="0"/>
              <a:t>الاسلوب السلبي ( التراجع واهمال المشكلة)</a:t>
            </a:r>
            <a:endParaRPr lang="ar-IQ" dirty="0"/>
          </a:p>
        </p:txBody>
      </p:sp>
    </p:spTree>
    <p:extLst>
      <p:ext uri="{BB962C8B-B14F-4D97-AF65-F5344CB8AC3E}">
        <p14:creationId xmlns:p14="http://schemas.microsoft.com/office/powerpoint/2010/main" val="16676989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t>ج. توكيد </a:t>
            </a:r>
            <a:r>
              <a:rPr lang="ar-IQ" b="1" dirty="0"/>
              <a:t>الذات</a:t>
            </a:r>
            <a:endParaRPr lang="ar-IQ" dirty="0"/>
          </a:p>
        </p:txBody>
      </p:sp>
      <p:sp>
        <p:nvSpPr>
          <p:cNvPr id="3" name="عنصر نائب للمحتوى 2"/>
          <p:cNvSpPr>
            <a:spLocks noGrp="1"/>
          </p:cNvSpPr>
          <p:nvPr>
            <p:ph idx="1"/>
          </p:nvPr>
        </p:nvSpPr>
        <p:spPr/>
        <p:txBody>
          <a:bodyPr>
            <a:normAutofit fontScale="92500" lnSpcReduction="20000"/>
          </a:bodyPr>
          <a:lstStyle/>
          <a:p>
            <a:pPr algn="just"/>
            <a:r>
              <a:rPr lang="ar-SA" dirty="0"/>
              <a:t> </a:t>
            </a:r>
            <a:r>
              <a:rPr lang="ar-IQ" dirty="0" smtClean="0"/>
              <a:t>يقصد بتوكيد الذات :</a:t>
            </a:r>
            <a:r>
              <a:rPr lang="ar-SA" dirty="0" smtClean="0"/>
              <a:t> </a:t>
            </a:r>
            <a:r>
              <a:rPr lang="ar-SA" dirty="0"/>
              <a:t>القدرة على التعبير عن المشاعر والأفكار بدرجة عالية من الصحة النفسية والفاعلية، والتوكيدية ليست مجرد مهارات اجتماعية للتعبير عن النفس والدفاع عن الحقوق الشخصية للفرد بل لها معاني اخرى منها مهارة التصرف بحكمة وفق ظروف ومتطلبات كل موقف (رامز، 2006، ص3</a:t>
            </a:r>
            <a:r>
              <a:rPr lang="ar-SA" dirty="0" smtClean="0"/>
              <a:t>).</a:t>
            </a:r>
            <a:endParaRPr lang="ar-IQ" dirty="0" smtClean="0"/>
          </a:p>
          <a:p>
            <a:r>
              <a:rPr lang="ar-SA" dirty="0"/>
              <a:t>ويتركز توكيد الذات على تقدير الذات أي رؤية الفرد نفسه وما فيها من قدرات وكفاءات وتقييم الفرد لتقدير الآخرين له أي مدى احترامهم وتقديرهم له ومكانته عندهم. (الصغير، 2003، ص1، </a:t>
            </a:r>
            <a:r>
              <a:rPr lang="en-US" dirty="0"/>
              <a:t>WWW</a:t>
            </a:r>
            <a:r>
              <a:rPr lang="ar-SA" dirty="0"/>
              <a:t>)</a:t>
            </a:r>
            <a:endParaRPr lang="en-US" dirty="0"/>
          </a:p>
          <a:p>
            <a:endParaRPr lang="en-US" dirty="0"/>
          </a:p>
          <a:p>
            <a:r>
              <a:rPr lang="ar-SA" dirty="0"/>
              <a:t>       </a:t>
            </a:r>
            <a:endParaRPr lang="ar-IQ" dirty="0"/>
          </a:p>
        </p:txBody>
      </p:sp>
    </p:spTree>
    <p:extLst>
      <p:ext uri="{BB962C8B-B14F-4D97-AF65-F5344CB8AC3E}">
        <p14:creationId xmlns:p14="http://schemas.microsoft.com/office/powerpoint/2010/main" val="2084324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6000"/>
            <a:lum/>
          </a:blip>
          <a:srcRect/>
          <a:stretch>
            <a:fillRect/>
          </a:stretch>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363272" cy="5577483"/>
          </a:xfrm>
        </p:spPr>
        <p:txBody>
          <a:bodyPr>
            <a:normAutofit/>
          </a:bodyPr>
          <a:lstStyle/>
          <a:p>
            <a:r>
              <a:rPr lang="ar-SA" b="1" dirty="0"/>
              <a:t>أغراض ومعاني توكيد الذات:</a:t>
            </a:r>
            <a:endParaRPr lang="en-US" dirty="0"/>
          </a:p>
          <a:p>
            <a:r>
              <a:rPr lang="ar-SA" dirty="0"/>
              <a:t>إن اسلوب تأكيد الذات يعني بشكل عام حرية التعبير الانفعالي وحرية الفعل سواء كان ذلك في </a:t>
            </a:r>
            <a:r>
              <a:rPr lang="ar-SA" dirty="0">
                <a:solidFill>
                  <a:srgbClr val="FF0000"/>
                </a:solidFill>
              </a:rPr>
              <a:t>الاتجاه </a:t>
            </a:r>
            <a:r>
              <a:rPr lang="ar-SA" dirty="0" smtClean="0">
                <a:solidFill>
                  <a:srgbClr val="FF0000"/>
                </a:solidFill>
              </a:rPr>
              <a:t>الإيجابي</a:t>
            </a:r>
            <a:r>
              <a:rPr lang="ar-IQ" dirty="0" smtClean="0"/>
              <a:t>: </a:t>
            </a:r>
            <a:r>
              <a:rPr lang="ar-SA" dirty="0" smtClean="0"/>
              <a:t> </a:t>
            </a:r>
            <a:r>
              <a:rPr lang="ar-SA" dirty="0"/>
              <a:t>أي في اتجاه التعبير عن الأفعال والتعبيرات الانفعالية الإيجابية الدالة على (الاستحسان، والتقبل، وحب الاستطلاع، والاهتمام، والحب، والود، والمشاركة، والصداقة والإعجاب</a:t>
            </a:r>
            <a:r>
              <a:rPr lang="ar-SA" dirty="0" smtClean="0"/>
              <a:t>)</a:t>
            </a:r>
            <a:endParaRPr lang="ar-IQ" dirty="0" smtClean="0"/>
          </a:p>
          <a:p>
            <a:r>
              <a:rPr lang="ar-SA" dirty="0" smtClean="0"/>
              <a:t> </a:t>
            </a:r>
            <a:r>
              <a:rPr lang="ar-SA" dirty="0"/>
              <a:t>أ</a:t>
            </a:r>
            <a:r>
              <a:rPr lang="ar-IQ" dirty="0"/>
              <a:t>م</a:t>
            </a:r>
            <a:r>
              <a:rPr lang="ar-SA" dirty="0"/>
              <a:t> في </a:t>
            </a:r>
            <a:r>
              <a:rPr lang="ar-SA" dirty="0">
                <a:solidFill>
                  <a:srgbClr val="FF0000"/>
                </a:solidFill>
              </a:rPr>
              <a:t>الاتجاه السلبي </a:t>
            </a:r>
            <a:r>
              <a:rPr lang="ar-SA" dirty="0"/>
              <a:t>أي في اتجاه التعبير عن الأفعال والتعبيرات الدالة على (الرفض، وعدم التقبل، والغضب، والألم، والحزن، والشك والأسى</a:t>
            </a:r>
            <a:r>
              <a:rPr lang="ar-SA" dirty="0" smtClean="0"/>
              <a:t>).</a:t>
            </a:r>
            <a:endParaRPr lang="en-US" dirty="0"/>
          </a:p>
        </p:txBody>
      </p:sp>
    </p:spTree>
    <p:extLst>
      <p:ext uri="{BB962C8B-B14F-4D97-AF65-F5344CB8AC3E}">
        <p14:creationId xmlns:p14="http://schemas.microsoft.com/office/powerpoint/2010/main" val="32872615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91264" cy="5865515"/>
          </a:xfrm>
        </p:spPr>
        <p:txBody>
          <a:bodyPr>
            <a:normAutofit fontScale="92500" lnSpcReduction="10000"/>
          </a:bodyPr>
          <a:lstStyle/>
          <a:p>
            <a:r>
              <a:rPr lang="ar-SA" dirty="0">
                <a:solidFill>
                  <a:srgbClr val="FF0000"/>
                </a:solidFill>
              </a:rPr>
              <a:t>أصبح مفهوم التوكيدية من المفاهيم المستقرة التي أثبتت فائدتها في العلاج النفسي والسلوكي</a:t>
            </a:r>
            <a:r>
              <a:rPr lang="ar-SA" dirty="0"/>
              <a:t>، كما تنوع استخدامها بحيث </a:t>
            </a:r>
            <a:r>
              <a:rPr lang="ar-SA" dirty="0" smtClean="0"/>
              <a:t>أصبح</a:t>
            </a:r>
            <a:r>
              <a:rPr lang="ar-IQ" dirty="0" smtClean="0"/>
              <a:t>ت</a:t>
            </a:r>
            <a:r>
              <a:rPr lang="ar-SA" dirty="0" smtClean="0"/>
              <a:t> </a:t>
            </a:r>
            <a:r>
              <a:rPr lang="ar-SA" dirty="0"/>
              <a:t>تشير الى أكثر من معنى </a:t>
            </a:r>
            <a:r>
              <a:rPr lang="ar-IQ" dirty="0" smtClean="0"/>
              <a:t>و</a:t>
            </a:r>
            <a:r>
              <a:rPr lang="ar-SA" dirty="0" smtClean="0"/>
              <a:t>يمكن </a:t>
            </a:r>
            <a:r>
              <a:rPr lang="ar-SA" dirty="0"/>
              <a:t>حصرها بما يأتي:</a:t>
            </a:r>
            <a:endParaRPr lang="en-US" dirty="0"/>
          </a:p>
          <a:p>
            <a:pPr lvl="0">
              <a:buFont typeface="Wingdings" pitchFamily="2" charset="2"/>
              <a:buChar char="ü"/>
            </a:pPr>
            <a:r>
              <a:rPr lang="ar-SA" dirty="0"/>
              <a:t>الدفاع عن الحقوق الشخصية الفردية المشروعة سواء في الأسرة أم العمل أم عند الاحتكاك بالآخرين من الغرباء أو الأقارب.</a:t>
            </a:r>
            <a:endParaRPr lang="en-US" dirty="0"/>
          </a:p>
          <a:p>
            <a:pPr lvl="0">
              <a:buFont typeface="Wingdings" pitchFamily="2" charset="2"/>
              <a:buChar char="ü"/>
            </a:pPr>
            <a:r>
              <a:rPr lang="ar-SA" dirty="0"/>
              <a:t>التصرف وفق مقتضيات الموقف، ومتطلبات التفاعل بحيث يخرج الفرد في هذه المواقف ناجحاً ومنتصراً، ودون الإخلال بحقوق الآخرين.</a:t>
            </a:r>
            <a:endParaRPr lang="en-US" dirty="0"/>
          </a:p>
          <a:p>
            <a:pPr lvl="0">
              <a:buFont typeface="Wingdings" pitchFamily="2" charset="2"/>
              <a:buChar char="ü"/>
            </a:pPr>
            <a:r>
              <a:rPr lang="ar-SA" dirty="0"/>
              <a:t>التعبير عن الانفعالات السلبية (الشكاوى، والاستياء، والانتقاد، وعدم الاتفاق، والتخوف والرغبة في البقاء وحيداً.</a:t>
            </a:r>
            <a:endParaRPr lang="en-US" dirty="0"/>
          </a:p>
          <a:p>
            <a:pPr lvl="0">
              <a:buFont typeface="Wingdings" pitchFamily="2" charset="2"/>
              <a:buChar char="ü"/>
            </a:pPr>
            <a:r>
              <a:rPr lang="ar-SA" dirty="0"/>
              <a:t>القدرة على تكوين علاقات دافئة، والتعبير عن المشاعر الإيجابية                   (المحبة، والود، والمرح، والإعجاب) خلال تعاملنا مع الآخرين، وفي الأوقات المناسبة.</a:t>
            </a:r>
            <a:endParaRPr lang="en-US" dirty="0"/>
          </a:p>
          <a:p>
            <a:pPr lvl="0"/>
            <a:endParaRPr lang="ar-IQ" dirty="0"/>
          </a:p>
        </p:txBody>
      </p:sp>
    </p:spTree>
    <p:extLst>
      <p:ext uri="{BB962C8B-B14F-4D97-AF65-F5344CB8AC3E}">
        <p14:creationId xmlns:p14="http://schemas.microsoft.com/office/powerpoint/2010/main" val="4022625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363272" cy="5505475"/>
          </a:xfrm>
        </p:spPr>
        <p:txBody>
          <a:bodyPr>
            <a:normAutofit fontScale="92500" lnSpcReduction="10000"/>
          </a:bodyPr>
          <a:lstStyle/>
          <a:p>
            <a:pPr lvl="0">
              <a:buFont typeface="Wingdings" pitchFamily="2" charset="2"/>
              <a:buChar char="ü"/>
            </a:pPr>
            <a:r>
              <a:rPr lang="ar-SA" dirty="0"/>
              <a:t>التصرف من منطلقات نقاط القوة في الشخصية وليس نقاط الضعف بحيث لا يكون الفرد ضحية لأخطاء الآخرين أو الظروف.</a:t>
            </a:r>
            <a:endParaRPr lang="en-US" dirty="0"/>
          </a:p>
          <a:p>
            <a:pPr lvl="0">
              <a:buFont typeface="Wingdings" pitchFamily="2" charset="2"/>
              <a:buChar char="ü"/>
            </a:pPr>
            <a:r>
              <a:rPr lang="ar-SA" dirty="0"/>
              <a:t>التحرر من مشاعر الذنب غير المعقولة أو تأنيب النفس عند رفض الفرد للمواقف او استهجانه للتصرفات المهينة.</a:t>
            </a:r>
            <a:endParaRPr lang="en-US" dirty="0"/>
          </a:p>
          <a:p>
            <a:pPr lvl="0">
              <a:buFont typeface="Wingdings" pitchFamily="2" charset="2"/>
              <a:buChar char="ü"/>
            </a:pPr>
            <a:r>
              <a:rPr lang="ar-SA" dirty="0"/>
              <a:t>القدرة على اتخاذ قرارات مهمة وحاسمة وبسرعة مناسبة، وبكفاءة عالية.</a:t>
            </a:r>
            <a:endParaRPr lang="en-US" dirty="0"/>
          </a:p>
          <a:p>
            <a:pPr lvl="0">
              <a:buFont typeface="Wingdings" pitchFamily="2" charset="2"/>
              <a:buChar char="ü"/>
            </a:pPr>
            <a:r>
              <a:rPr lang="ar-SA" dirty="0"/>
              <a:t>القدرة على مقاومة الضغوط الاجتماعية وما تفرضه علينا أحياناً من تصرفات لا </a:t>
            </a:r>
            <a:r>
              <a:rPr lang="ar-SA" dirty="0" err="1"/>
              <a:t>تتلائم</a:t>
            </a:r>
            <a:r>
              <a:rPr lang="ar-SA" dirty="0"/>
              <a:t> مع قيمنا.</a:t>
            </a:r>
            <a:endParaRPr lang="en-US" dirty="0"/>
          </a:p>
          <a:p>
            <a:pPr lvl="0">
              <a:buFont typeface="Wingdings" pitchFamily="2" charset="2"/>
              <a:buChar char="ü"/>
            </a:pPr>
            <a:r>
              <a:rPr lang="ar-SA" dirty="0"/>
              <a:t>المهارة في علاج الصراعات الاجتماعية وما </a:t>
            </a:r>
            <a:r>
              <a:rPr lang="ar-SA" dirty="0" err="1"/>
              <a:t>يتطلبه</a:t>
            </a:r>
            <a:r>
              <a:rPr lang="ar-SA" dirty="0"/>
              <a:t> ذلك من تقديم شكوى أو الاستماع الى شكوى، والتفاوض والإقناع والاستجابة للإقناع.</a:t>
            </a:r>
            <a:endParaRPr lang="en-US" dirty="0"/>
          </a:p>
          <a:p>
            <a:pPr marL="0" indent="0">
              <a:buNone/>
            </a:pPr>
            <a:endParaRPr lang="ar-IQ" dirty="0"/>
          </a:p>
        </p:txBody>
      </p:sp>
    </p:spTree>
    <p:extLst>
      <p:ext uri="{BB962C8B-B14F-4D97-AF65-F5344CB8AC3E}">
        <p14:creationId xmlns:p14="http://schemas.microsoft.com/office/powerpoint/2010/main" val="2679418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2000"/>
            <a:lum/>
          </a:blip>
          <a:srcRect/>
          <a:stretch>
            <a:fillRect t="-4000" b="-4000"/>
          </a:stretch>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4704"/>
            <a:ext cx="8363272" cy="5361459"/>
          </a:xfrm>
        </p:spPr>
        <p:txBody>
          <a:bodyPr/>
          <a:lstStyle/>
          <a:p>
            <a:pPr>
              <a:lnSpc>
                <a:spcPct val="150000"/>
              </a:lnSpc>
            </a:pPr>
            <a:r>
              <a:rPr lang="ar-IQ" dirty="0" smtClean="0"/>
              <a:t>أذن  </a:t>
            </a:r>
            <a:r>
              <a:rPr lang="ar-IQ" dirty="0"/>
              <a:t>يساعد علم النفس السريري الفرد الذي يعاني من ضعف </a:t>
            </a:r>
            <a:r>
              <a:rPr lang="ar-IQ" dirty="0" smtClean="0"/>
              <a:t>القدرة على توكيد على </a:t>
            </a:r>
            <a:r>
              <a:rPr lang="ar-IQ" dirty="0"/>
              <a:t>التعبير الملائم ( لفظاً وسلوكاً ) عن مشاعره وافكاره وآرائه أتجاه الاشخاص والمواقف من </a:t>
            </a:r>
            <a:r>
              <a:rPr lang="ar-IQ" dirty="0" smtClean="0"/>
              <a:t>حوله. </a:t>
            </a:r>
            <a:r>
              <a:rPr lang="ar-IQ" dirty="0" err="1" smtClean="0"/>
              <a:t>والمطالبه</a:t>
            </a:r>
            <a:r>
              <a:rPr lang="ar-IQ" dirty="0" smtClean="0"/>
              <a:t>  بحقوقه </a:t>
            </a:r>
            <a:r>
              <a:rPr lang="ar-IQ" dirty="0"/>
              <a:t>( التي يستحقها ) دون ظلم أو عدوان ، فالشخص المتزن يقدر نفسه حق قدرها بحسب </a:t>
            </a:r>
            <a:r>
              <a:rPr lang="ar-IQ" dirty="0" err="1" smtClean="0"/>
              <a:t>ماتستحقه</a:t>
            </a:r>
            <a:r>
              <a:rPr lang="ar-IQ" dirty="0" smtClean="0"/>
              <a:t>.</a:t>
            </a:r>
            <a:endParaRPr lang="ar-IQ" dirty="0"/>
          </a:p>
        </p:txBody>
      </p:sp>
    </p:spTree>
    <p:extLst>
      <p:ext uri="{BB962C8B-B14F-4D97-AF65-F5344CB8AC3E}">
        <p14:creationId xmlns:p14="http://schemas.microsoft.com/office/powerpoint/2010/main" val="6351703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2000"/>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b="1" dirty="0" smtClean="0"/>
              <a:t>د. </a:t>
            </a:r>
            <a:r>
              <a:rPr lang="ar-IQ" b="1" dirty="0" err="1" smtClean="0"/>
              <a:t>ألاتزان</a:t>
            </a:r>
            <a:r>
              <a:rPr lang="ar-IQ" b="1" dirty="0" smtClean="0"/>
              <a:t> ألانفعالي</a:t>
            </a:r>
            <a:endParaRPr lang="ar-IQ" dirty="0"/>
          </a:p>
        </p:txBody>
      </p:sp>
      <p:sp>
        <p:nvSpPr>
          <p:cNvPr id="3" name="عنصر نائب للمحتوى 2"/>
          <p:cNvSpPr>
            <a:spLocks noGrp="1"/>
          </p:cNvSpPr>
          <p:nvPr>
            <p:ph idx="1"/>
          </p:nvPr>
        </p:nvSpPr>
        <p:spPr/>
        <p:txBody>
          <a:bodyPr>
            <a:normAutofit/>
          </a:bodyPr>
          <a:lstStyle/>
          <a:p>
            <a:r>
              <a:rPr lang="ar-IQ" dirty="0" smtClean="0"/>
              <a:t>الاتزان الانفعالًي </a:t>
            </a:r>
            <a:r>
              <a:rPr lang="en-US" dirty="0" smtClean="0"/>
              <a:t>Stability </a:t>
            </a:r>
            <a:r>
              <a:rPr lang="ar-IQ" dirty="0" smtClean="0"/>
              <a:t> </a:t>
            </a:r>
            <a:r>
              <a:rPr lang="en-US" dirty="0" smtClean="0"/>
              <a:t>Emotional</a:t>
            </a:r>
            <a:endParaRPr lang="ar-IQ" dirty="0" smtClean="0"/>
          </a:p>
          <a:p>
            <a:r>
              <a:rPr lang="ar-IQ" dirty="0" smtClean="0"/>
              <a:t>هو درجة </a:t>
            </a:r>
            <a:r>
              <a:rPr lang="ar-IQ" dirty="0"/>
              <a:t>تحكم الفرد </a:t>
            </a:r>
            <a:r>
              <a:rPr lang="ar-IQ" dirty="0" smtClean="0"/>
              <a:t>في </a:t>
            </a:r>
            <a:r>
              <a:rPr lang="ar-IQ" dirty="0"/>
              <a:t>استجاباته </a:t>
            </a:r>
            <a:r>
              <a:rPr lang="ar-IQ" dirty="0" smtClean="0"/>
              <a:t>الانفعالية </a:t>
            </a:r>
            <a:r>
              <a:rPr lang="ar-IQ" dirty="0"/>
              <a:t>، بحث تتناسب مع شدة </a:t>
            </a:r>
            <a:r>
              <a:rPr lang="ar-IQ" dirty="0" smtClean="0"/>
              <a:t>المثٌيرات وتؤدي </a:t>
            </a:r>
            <a:r>
              <a:rPr lang="ar-IQ" dirty="0"/>
              <a:t>الى </a:t>
            </a:r>
            <a:r>
              <a:rPr lang="ar-IQ" dirty="0" smtClean="0"/>
              <a:t>تحقٌيق </a:t>
            </a:r>
            <a:r>
              <a:rPr lang="ar-IQ" dirty="0"/>
              <a:t>مستوى </a:t>
            </a:r>
            <a:r>
              <a:rPr lang="ar-IQ" dirty="0" smtClean="0"/>
              <a:t>جيد </a:t>
            </a:r>
            <a:r>
              <a:rPr lang="ar-IQ" dirty="0"/>
              <a:t>من الصحة </a:t>
            </a:r>
            <a:r>
              <a:rPr lang="ar-IQ" dirty="0" smtClean="0"/>
              <a:t>النفسية </a:t>
            </a:r>
            <a:r>
              <a:rPr lang="ar-IQ" dirty="0"/>
              <a:t>.</a:t>
            </a:r>
          </a:p>
          <a:p>
            <a:endParaRPr lang="ar-IQ" dirty="0" smtClean="0"/>
          </a:p>
        </p:txBody>
      </p:sp>
    </p:spTree>
    <p:extLst>
      <p:ext uri="{BB962C8B-B14F-4D97-AF65-F5344CB8AC3E}">
        <p14:creationId xmlns:p14="http://schemas.microsoft.com/office/powerpoint/2010/main" val="7324860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6000"/>
            <a:lum/>
          </a:blip>
          <a:srcRect/>
          <a:stretch>
            <a:fillRect l="-17000" r="-17000"/>
          </a:stretch>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075240" cy="5505475"/>
          </a:xfrm>
        </p:spPr>
        <p:txBody>
          <a:bodyPr/>
          <a:lstStyle/>
          <a:p>
            <a:endParaRPr lang="ar-IQ" dirty="0" smtClean="0"/>
          </a:p>
          <a:p>
            <a:pPr marL="0" indent="0">
              <a:buNone/>
            </a:pPr>
            <a:r>
              <a:rPr lang="ar-IQ" dirty="0"/>
              <a:t> </a:t>
            </a:r>
            <a:r>
              <a:rPr lang="ar-IQ" dirty="0" smtClean="0"/>
              <a:t>ان </a:t>
            </a:r>
            <a:r>
              <a:rPr lang="ar-IQ" dirty="0" smtClean="0"/>
              <a:t>الاتزان الانفعالي  يمثل صميم العملٌية التوافقٌية ويتضح </a:t>
            </a:r>
            <a:r>
              <a:rPr lang="ar-IQ" dirty="0"/>
              <a:t>مجاله على متصل </a:t>
            </a:r>
            <a:r>
              <a:rPr lang="ar-IQ" dirty="0" smtClean="0"/>
              <a:t>نفسي يتراوح </a:t>
            </a:r>
            <a:r>
              <a:rPr lang="ar-IQ" dirty="0"/>
              <a:t>بٌن السواء </a:t>
            </a:r>
            <a:r>
              <a:rPr lang="ar-IQ" dirty="0" err="1" smtClean="0"/>
              <a:t>واللاسواء</a:t>
            </a:r>
            <a:r>
              <a:rPr lang="ar-IQ" dirty="0" smtClean="0"/>
              <a:t> </a:t>
            </a:r>
            <a:r>
              <a:rPr lang="ar-IQ" dirty="0"/>
              <a:t>،اذ </a:t>
            </a:r>
            <a:r>
              <a:rPr lang="ar-IQ" dirty="0" smtClean="0"/>
              <a:t>يمثل </a:t>
            </a:r>
            <a:r>
              <a:rPr lang="ar-IQ" dirty="0"/>
              <a:t>الاتزان الانفعالي </a:t>
            </a:r>
            <a:r>
              <a:rPr lang="ar-IQ" dirty="0" smtClean="0"/>
              <a:t>الجانب الصحي فًي شخصية الانسان </a:t>
            </a:r>
            <a:r>
              <a:rPr lang="ar-IQ" dirty="0"/>
              <a:t>والذي </a:t>
            </a:r>
            <a:r>
              <a:rPr lang="ar-IQ" dirty="0" smtClean="0"/>
              <a:t>يدل </a:t>
            </a:r>
            <a:r>
              <a:rPr lang="ar-IQ" dirty="0"/>
              <a:t>على الهدوء والثبات </a:t>
            </a:r>
            <a:r>
              <a:rPr lang="ar-IQ" dirty="0" smtClean="0"/>
              <a:t>الانفعالي </a:t>
            </a:r>
            <a:r>
              <a:rPr lang="ar-IQ" dirty="0"/>
              <a:t>وضبط النفس </a:t>
            </a:r>
            <a:r>
              <a:rPr lang="ar-IQ" dirty="0" smtClean="0"/>
              <a:t>والتنظٌيم الذاتي والكفاية الانفعالية </a:t>
            </a:r>
            <a:r>
              <a:rPr lang="ar-IQ" dirty="0"/>
              <a:t>والمرونة </a:t>
            </a:r>
            <a:r>
              <a:rPr lang="ar-IQ" dirty="0" smtClean="0"/>
              <a:t>في حين ٌيمثل </a:t>
            </a:r>
            <a:r>
              <a:rPr lang="ar-IQ" dirty="0"/>
              <a:t>البعد </a:t>
            </a:r>
            <a:r>
              <a:rPr lang="ar-IQ" dirty="0" err="1" smtClean="0"/>
              <a:t>االاخر</a:t>
            </a:r>
            <a:r>
              <a:rPr lang="ar-IQ" dirty="0" smtClean="0"/>
              <a:t> </a:t>
            </a:r>
            <a:r>
              <a:rPr lang="ar-IQ" dirty="0"/>
              <a:t>او القطب السالب بعد </a:t>
            </a:r>
            <a:r>
              <a:rPr lang="ar-IQ" dirty="0" smtClean="0"/>
              <a:t>العصابية </a:t>
            </a:r>
            <a:r>
              <a:rPr lang="ar-IQ" dirty="0"/>
              <a:t>والذي </a:t>
            </a:r>
            <a:r>
              <a:rPr lang="ar-IQ" dirty="0" smtClean="0"/>
              <a:t>يدل </a:t>
            </a:r>
            <a:r>
              <a:rPr lang="ar-IQ" dirty="0"/>
              <a:t>على التوتر والقلق </a:t>
            </a:r>
            <a:r>
              <a:rPr lang="ar-IQ" dirty="0" smtClean="0"/>
              <a:t>والاندفاع </a:t>
            </a:r>
            <a:r>
              <a:rPr lang="ar-IQ" dirty="0" smtClean="0"/>
              <a:t>والعدائية</a:t>
            </a:r>
            <a:r>
              <a:rPr lang="ar-IQ" dirty="0" smtClean="0"/>
              <a:t>)</a:t>
            </a:r>
            <a:endParaRPr lang="ar-IQ" dirty="0"/>
          </a:p>
        </p:txBody>
      </p:sp>
    </p:spTree>
    <p:extLst>
      <p:ext uri="{BB962C8B-B14F-4D97-AF65-F5344CB8AC3E}">
        <p14:creationId xmlns:p14="http://schemas.microsoft.com/office/powerpoint/2010/main" val="765779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6000"/>
            <a:lum/>
          </a:blip>
          <a:srcRect/>
          <a:stretch>
            <a:fillRect l="-2000" t="-26000"/>
          </a:stretch>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363272" cy="5433467"/>
          </a:xfrm>
        </p:spPr>
        <p:txBody>
          <a:bodyPr/>
          <a:lstStyle/>
          <a:p>
            <a:r>
              <a:rPr lang="ar-IQ" b="1" dirty="0" smtClean="0">
                <a:solidFill>
                  <a:srgbClr val="FF0000"/>
                </a:solidFill>
              </a:rPr>
              <a:t>ابعاد الاتزان الانفعالي</a:t>
            </a:r>
          </a:p>
          <a:p>
            <a:pPr marL="0" indent="0">
              <a:buNone/>
            </a:pPr>
            <a:r>
              <a:rPr lang="ar-IQ" dirty="0" smtClean="0"/>
              <a:t>حدد </a:t>
            </a:r>
            <a:r>
              <a:rPr lang="ar-IQ" dirty="0" smtClean="0"/>
              <a:t>1970كولمان</a:t>
            </a:r>
            <a:r>
              <a:rPr lang="en-US" dirty="0" smtClean="0"/>
              <a:t>(COLMAN </a:t>
            </a:r>
            <a:r>
              <a:rPr lang="en-US" dirty="0" smtClean="0"/>
              <a:t>)</a:t>
            </a:r>
            <a:r>
              <a:rPr lang="ar-IQ" dirty="0" smtClean="0"/>
              <a:t> الاتزان الانفعالي </a:t>
            </a:r>
            <a:r>
              <a:rPr lang="ar-IQ" dirty="0" err="1" smtClean="0"/>
              <a:t>ببعدٌن</a:t>
            </a:r>
            <a:r>
              <a:rPr lang="ar-IQ" dirty="0" smtClean="0"/>
              <a:t> رئيسيين</a:t>
            </a:r>
            <a:r>
              <a:rPr lang="ar-IQ" dirty="0"/>
              <a:t>، هما </a:t>
            </a:r>
            <a:r>
              <a:rPr lang="ar-IQ" dirty="0" smtClean="0"/>
              <a:t>:</a:t>
            </a:r>
          </a:p>
          <a:p>
            <a:pPr marL="0" indent="0">
              <a:buNone/>
            </a:pPr>
            <a:r>
              <a:rPr lang="ar-IQ" dirty="0" smtClean="0"/>
              <a:t>1. التحكم والسيطرة </a:t>
            </a:r>
            <a:r>
              <a:rPr lang="ar-IQ" dirty="0"/>
              <a:t>على </a:t>
            </a:r>
            <a:r>
              <a:rPr lang="ar-IQ" dirty="0" smtClean="0"/>
              <a:t>الانفعالات : ويظهر </a:t>
            </a:r>
            <a:r>
              <a:rPr lang="ar-IQ" dirty="0"/>
              <a:t>بقدرة الفرد على ضبط </a:t>
            </a:r>
            <a:r>
              <a:rPr lang="ar-IQ" dirty="0" smtClean="0"/>
              <a:t>انفعالاته النفسية السلبية </a:t>
            </a:r>
            <a:r>
              <a:rPr lang="ar-IQ" dirty="0"/>
              <a:t>حتى </a:t>
            </a:r>
            <a:r>
              <a:rPr lang="ar-IQ" dirty="0" smtClean="0"/>
              <a:t>في حالات </a:t>
            </a:r>
            <a:r>
              <a:rPr lang="ar-IQ" dirty="0"/>
              <a:t>الغضب والخوف، </a:t>
            </a:r>
            <a:endParaRPr lang="ar-IQ" dirty="0" smtClean="0"/>
          </a:p>
          <a:p>
            <a:pPr marL="0" indent="0" algn="r">
              <a:buNone/>
            </a:pPr>
            <a:r>
              <a:rPr lang="ar-IQ" dirty="0" smtClean="0"/>
              <a:t>2. المرونة الانفعالية:  وهي </a:t>
            </a:r>
            <a:r>
              <a:rPr lang="ar-IQ" dirty="0"/>
              <a:t>قدرة الفرد على </a:t>
            </a:r>
            <a:r>
              <a:rPr lang="ar-IQ" dirty="0" smtClean="0"/>
              <a:t>تطويع انفعالاته </a:t>
            </a:r>
            <a:r>
              <a:rPr lang="ar-IQ" dirty="0"/>
              <a:t>بما تتناسب مع الموقف </a:t>
            </a:r>
            <a:r>
              <a:rPr lang="ar-IQ" dirty="0" smtClean="0"/>
              <a:t>البيئي الخارجي</a:t>
            </a:r>
            <a:endParaRPr lang="ar-IQ" dirty="0"/>
          </a:p>
        </p:txBody>
      </p:sp>
    </p:spTree>
    <p:extLst>
      <p:ext uri="{BB962C8B-B14F-4D97-AF65-F5344CB8AC3E}">
        <p14:creationId xmlns:p14="http://schemas.microsoft.com/office/powerpoint/2010/main" val="5784408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6000"/>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يساعد علم النفس السريري الفرد في عدم تضخيم الامور ووضع الحلول  والبدائل للمشاكل التي يتعرض لها  لتقوية  استقراره الانفعالي وتدريبه على الهدوء وضبط النفس  ، ومراقبة ذاته عند العصبية بحيث تكون الإنسان لديه القُدرة على بالشعور بالمُثيرات المختلفة</a:t>
            </a:r>
            <a:r>
              <a:rPr lang="ar-IQ" dirty="0" smtClean="0"/>
              <a:t>. مما </a:t>
            </a:r>
            <a:r>
              <a:rPr lang="ar-IQ" dirty="0"/>
              <a:t>ينتج  الشعور بالرفاهٌة </a:t>
            </a:r>
            <a:r>
              <a:rPr lang="ar-IQ" dirty="0" smtClean="0"/>
              <a:t>النفسٌية </a:t>
            </a:r>
            <a:r>
              <a:rPr lang="ar-IQ" dirty="0"/>
              <a:t>وعدم القلق وحسن المزاج</a:t>
            </a:r>
          </a:p>
        </p:txBody>
      </p:sp>
    </p:spTree>
    <p:extLst>
      <p:ext uri="{BB962C8B-B14F-4D97-AF65-F5344CB8AC3E}">
        <p14:creationId xmlns:p14="http://schemas.microsoft.com/office/powerpoint/2010/main" val="1898933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2000"/>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t/>
            </a:r>
            <a:br>
              <a:rPr lang="en-US" dirty="0"/>
            </a:br>
            <a:endParaRPr lang="ar-IQ" dirty="0"/>
          </a:p>
        </p:txBody>
      </p:sp>
      <p:sp>
        <p:nvSpPr>
          <p:cNvPr id="3" name="عنصر نائب للمحتوى 2"/>
          <p:cNvSpPr>
            <a:spLocks noGrp="1"/>
          </p:cNvSpPr>
          <p:nvPr>
            <p:ph idx="1"/>
          </p:nvPr>
        </p:nvSpPr>
        <p:spPr/>
        <p:txBody>
          <a:bodyPr/>
          <a:lstStyle/>
          <a:p>
            <a:r>
              <a:rPr lang="ar-IQ" sz="4800" b="1" dirty="0">
                <a:solidFill>
                  <a:srgbClr val="FF0000"/>
                </a:solidFill>
              </a:rPr>
              <a:t>أولاً- الخدمات </a:t>
            </a:r>
            <a:r>
              <a:rPr lang="ar-IQ" sz="4800" b="1" dirty="0" smtClean="0">
                <a:solidFill>
                  <a:srgbClr val="FF0000"/>
                </a:solidFill>
              </a:rPr>
              <a:t>النفسية:</a:t>
            </a:r>
          </a:p>
          <a:p>
            <a:r>
              <a:rPr lang="ar-IQ" b="1" dirty="0"/>
              <a:t>التشخيص </a:t>
            </a:r>
            <a:endParaRPr lang="ar-IQ" b="1" dirty="0" smtClean="0"/>
          </a:p>
          <a:p>
            <a:r>
              <a:rPr lang="ar-IQ" b="1" dirty="0" smtClean="0"/>
              <a:t> </a:t>
            </a:r>
            <a:r>
              <a:rPr lang="ar-IQ" b="1" dirty="0"/>
              <a:t>أعادة التوافق </a:t>
            </a:r>
            <a:endParaRPr lang="ar-IQ" b="1" dirty="0" smtClean="0"/>
          </a:p>
          <a:p>
            <a:r>
              <a:rPr lang="ar-IQ" b="1" dirty="0" smtClean="0"/>
              <a:t> </a:t>
            </a:r>
            <a:r>
              <a:rPr lang="ar-IQ" b="1" dirty="0"/>
              <a:t>توكيد الذات </a:t>
            </a:r>
            <a:endParaRPr lang="ar-IQ" b="1" dirty="0" smtClean="0"/>
          </a:p>
          <a:p>
            <a:r>
              <a:rPr lang="ar-IQ" b="1" dirty="0" smtClean="0"/>
              <a:t> </a:t>
            </a:r>
            <a:r>
              <a:rPr lang="ar-IQ" b="1" dirty="0" err="1"/>
              <a:t>ألاتزان</a:t>
            </a:r>
            <a:r>
              <a:rPr lang="ar-IQ" b="1" dirty="0"/>
              <a:t> </a:t>
            </a:r>
            <a:r>
              <a:rPr lang="ar-IQ" b="1" dirty="0" smtClean="0"/>
              <a:t>ألانفعالي</a:t>
            </a:r>
            <a:endParaRPr lang="ar-IQ" dirty="0"/>
          </a:p>
        </p:txBody>
      </p:sp>
    </p:spTree>
    <p:extLst>
      <p:ext uri="{BB962C8B-B14F-4D97-AF65-F5344CB8AC3E}">
        <p14:creationId xmlns:p14="http://schemas.microsoft.com/office/powerpoint/2010/main" val="526120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2000"/>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solidFill>
                  <a:srgbClr val="FF0000"/>
                </a:solidFill>
              </a:rPr>
              <a:t>أ. التشخيص</a:t>
            </a:r>
            <a:endParaRPr lang="ar-IQ" dirty="0">
              <a:solidFill>
                <a:srgbClr val="FF0000"/>
              </a:solidFill>
            </a:endParaRPr>
          </a:p>
        </p:txBody>
      </p:sp>
      <p:sp>
        <p:nvSpPr>
          <p:cNvPr id="3" name="عنصر نائب للمحتوى 2"/>
          <p:cNvSpPr>
            <a:spLocks noGrp="1"/>
          </p:cNvSpPr>
          <p:nvPr>
            <p:ph idx="1"/>
          </p:nvPr>
        </p:nvSpPr>
        <p:spPr/>
        <p:txBody>
          <a:bodyPr>
            <a:normAutofit fontScale="92500" lnSpcReduction="10000"/>
          </a:bodyPr>
          <a:lstStyle/>
          <a:p>
            <a:r>
              <a:rPr lang="ar-IQ" dirty="0" smtClean="0"/>
              <a:t>هو التقييم العلمي الشامل لحالة مرضية محددة ، ويتضمن المعلومات والاعراض </a:t>
            </a:r>
            <a:r>
              <a:rPr lang="en-US" dirty="0" err="1" smtClean="0"/>
              <a:t>Data+Symptoms</a:t>
            </a:r>
            <a:r>
              <a:rPr lang="ar-IQ" dirty="0" smtClean="0"/>
              <a:t> بنوعيها الكمي والكيفي، ويتم ذلك بوسائل متعددة  منها: </a:t>
            </a:r>
          </a:p>
          <a:p>
            <a:r>
              <a:rPr lang="ar-IQ" dirty="0" smtClean="0"/>
              <a:t>- الاختبارات المقننة وغير المقننة</a:t>
            </a:r>
          </a:p>
          <a:p>
            <a:r>
              <a:rPr lang="ar-IQ" dirty="0" smtClean="0"/>
              <a:t>المقابلة </a:t>
            </a:r>
          </a:p>
          <a:p>
            <a:r>
              <a:rPr lang="ar-IQ" dirty="0" smtClean="0"/>
              <a:t>الملاحظة</a:t>
            </a:r>
          </a:p>
          <a:p>
            <a:r>
              <a:rPr lang="ar-IQ" dirty="0" smtClean="0"/>
              <a:t>دراسة الحالة</a:t>
            </a:r>
          </a:p>
          <a:p>
            <a:r>
              <a:rPr lang="ar-IQ" dirty="0" smtClean="0"/>
              <a:t>السجل المدرسي</a:t>
            </a:r>
          </a:p>
          <a:p>
            <a:r>
              <a:rPr lang="ar-IQ" dirty="0" smtClean="0"/>
              <a:t>السجل الطبي</a:t>
            </a:r>
          </a:p>
        </p:txBody>
      </p:sp>
    </p:spTree>
    <p:extLst>
      <p:ext uri="{BB962C8B-B14F-4D97-AF65-F5344CB8AC3E}">
        <p14:creationId xmlns:p14="http://schemas.microsoft.com/office/powerpoint/2010/main" val="2746197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2000"/>
            <a:lum/>
          </a:blip>
          <a:srcRect/>
          <a:stretch>
            <a:fillRect t="-10000" b="-10000"/>
          </a:stretch>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dirty="0" smtClean="0"/>
              <a:t>ويشير التشخيص  </a:t>
            </a:r>
            <a:r>
              <a:rPr lang="ar-IQ" dirty="0"/>
              <a:t>بدقة الى اسباب العلة المباشرة وغير </a:t>
            </a:r>
            <a:r>
              <a:rPr lang="ar-IQ" dirty="0" smtClean="0"/>
              <a:t>المباشرة ويقوم بتحديد مكانها وطبيعتها ونوعها وحجمها ودرجة حدتها دون الاكتفاء فقط بوصف الاعراض المرضية السطحية .</a:t>
            </a:r>
          </a:p>
          <a:p>
            <a:r>
              <a:rPr lang="ar-IQ" dirty="0" smtClean="0"/>
              <a:t>فالتشخيص العلمي يهيئ السبل لتخطيط برنامج علاجي قابل للتطبيق والتنفيذ</a:t>
            </a:r>
          </a:p>
          <a:p>
            <a:r>
              <a:rPr lang="ar-IQ" dirty="0" smtClean="0"/>
              <a:t>كما يتضمن التشخيص الهادف التنبؤات المستقبلية والافتراضات المتوقعة.( الخالدي ،2006)</a:t>
            </a:r>
            <a:endParaRPr lang="ar-IQ" dirty="0"/>
          </a:p>
        </p:txBody>
      </p:sp>
    </p:spTree>
    <p:extLst>
      <p:ext uri="{BB962C8B-B14F-4D97-AF65-F5344CB8AC3E}">
        <p14:creationId xmlns:p14="http://schemas.microsoft.com/office/powerpoint/2010/main" val="1950019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2000"/>
            <a:lum/>
          </a:blip>
          <a:srcRect/>
          <a:stretch>
            <a:fillRect t="-5000" b="-5000"/>
          </a:stretch>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just"/>
            <a:r>
              <a:rPr lang="ar-IQ" dirty="0"/>
              <a:t> يقوم </a:t>
            </a:r>
            <a:r>
              <a:rPr lang="ar-IQ" dirty="0" err="1" smtClean="0"/>
              <a:t>أختصاصيوا</a:t>
            </a:r>
            <a:r>
              <a:rPr lang="ar-IQ" dirty="0" smtClean="0"/>
              <a:t> </a:t>
            </a:r>
            <a:r>
              <a:rPr lang="ar-IQ" dirty="0"/>
              <a:t>علم النفس السريري بتطبيق وتحليل </a:t>
            </a:r>
            <a:r>
              <a:rPr lang="ar-IQ" dirty="0" err="1"/>
              <a:t>ألاختبارات</a:t>
            </a:r>
            <a:r>
              <a:rPr lang="ar-IQ" dirty="0"/>
              <a:t> التي تقيس القدرات والذكاء والشخصية ، ومن خلال تحليل نتائج </a:t>
            </a:r>
            <a:r>
              <a:rPr lang="ar-IQ" dirty="0" err="1"/>
              <a:t>ألاختبارات</a:t>
            </a:r>
            <a:r>
              <a:rPr lang="ar-IQ" dirty="0"/>
              <a:t> ، فأنهم يساعدون في تحديد المراحل الدراسية الملائمة للتلميذ ومساعدة أرباب </a:t>
            </a:r>
            <a:r>
              <a:rPr lang="ar-IQ"/>
              <a:t>العمل </a:t>
            </a:r>
            <a:r>
              <a:rPr lang="ar-IQ" smtClean="0"/>
              <a:t>في تحديد </a:t>
            </a:r>
            <a:r>
              <a:rPr lang="ar-IQ" dirty="0"/>
              <a:t>قدرات </a:t>
            </a:r>
            <a:r>
              <a:rPr lang="ar-IQ" dirty="0" err="1"/>
              <a:t>ألاشخاص</a:t>
            </a:r>
            <a:r>
              <a:rPr lang="ar-IQ" dirty="0"/>
              <a:t> في الوظائف المحددة ، فضلا عن </a:t>
            </a:r>
            <a:r>
              <a:rPr lang="ar-IQ" dirty="0" err="1"/>
              <a:t>أستخدام</a:t>
            </a:r>
            <a:r>
              <a:rPr lang="ar-IQ" dirty="0"/>
              <a:t> </a:t>
            </a:r>
            <a:r>
              <a:rPr lang="ar-IQ" dirty="0" err="1"/>
              <a:t>أختبارات</a:t>
            </a:r>
            <a:r>
              <a:rPr lang="ar-IQ" dirty="0"/>
              <a:t> الشخصية في تشخيص </a:t>
            </a:r>
            <a:r>
              <a:rPr lang="ar-IQ" dirty="0" err="1"/>
              <a:t>ألاضطرابات</a:t>
            </a:r>
            <a:r>
              <a:rPr lang="ar-IQ" dirty="0"/>
              <a:t> النفسية . </a:t>
            </a:r>
          </a:p>
        </p:txBody>
      </p:sp>
    </p:spTree>
    <p:extLst>
      <p:ext uri="{BB962C8B-B14F-4D97-AF65-F5344CB8AC3E}">
        <p14:creationId xmlns:p14="http://schemas.microsoft.com/office/powerpoint/2010/main" val="2322526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6000"/>
            <a:lum/>
          </a:blip>
          <a:srcRect/>
          <a:stretch>
            <a:fillRect l="-13000" r="-1000"/>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ب. </a:t>
            </a:r>
            <a:r>
              <a:rPr lang="ar-IQ" b="1" dirty="0"/>
              <a:t>أعادة التوافق </a:t>
            </a:r>
            <a:endParaRPr lang="ar-IQ" dirty="0"/>
          </a:p>
        </p:txBody>
      </p:sp>
      <p:sp>
        <p:nvSpPr>
          <p:cNvPr id="4" name="عنصر نائب للمحتوى 3"/>
          <p:cNvSpPr>
            <a:spLocks noGrp="1"/>
          </p:cNvSpPr>
          <p:nvPr>
            <p:ph idx="1"/>
          </p:nvPr>
        </p:nvSpPr>
        <p:spPr/>
        <p:txBody>
          <a:bodyPr>
            <a:normAutofit fontScale="85000" lnSpcReduction="10000"/>
          </a:bodyPr>
          <a:lstStyle/>
          <a:p>
            <a:r>
              <a:rPr lang="ar-IQ" dirty="0" smtClean="0"/>
              <a:t>يحاول الفرد اثناء نشاطه الى الحصول على ارضاء او اشباع دوافعه، ولكنه قد يصطدم في ادائه بعقبات او موانع مما قد يعرضه </a:t>
            </a:r>
            <a:r>
              <a:rPr lang="ar-IQ" dirty="0" err="1" smtClean="0"/>
              <a:t>لاحباطات</a:t>
            </a:r>
            <a:r>
              <a:rPr lang="ar-IQ" dirty="0" smtClean="0"/>
              <a:t> عديدة تفقده حالة التوازن الانفعالي </a:t>
            </a:r>
          </a:p>
          <a:p>
            <a:r>
              <a:rPr lang="ar-IQ" dirty="0" smtClean="0"/>
              <a:t>لذا ينبغي على الفرد ان يتعلم كيف يتغلب على الصعوبات او يدور حولها </a:t>
            </a:r>
            <a:r>
              <a:rPr lang="ar-IQ" dirty="0" smtClean="0"/>
              <a:t>وذلك </a:t>
            </a:r>
            <a:r>
              <a:rPr lang="ar-IQ" dirty="0" smtClean="0"/>
              <a:t>عن طريق </a:t>
            </a:r>
            <a:r>
              <a:rPr lang="ar-IQ" dirty="0" smtClean="0"/>
              <a:t>:</a:t>
            </a:r>
          </a:p>
          <a:p>
            <a:pPr marL="0" indent="0">
              <a:buNone/>
            </a:pPr>
            <a:r>
              <a:rPr lang="ar-IQ" dirty="0" smtClean="0"/>
              <a:t>   - </a:t>
            </a:r>
            <a:r>
              <a:rPr lang="ar-IQ" dirty="0" smtClean="0"/>
              <a:t>تغيير </a:t>
            </a:r>
            <a:r>
              <a:rPr lang="ar-IQ" dirty="0" smtClean="0"/>
              <a:t>سلوكه </a:t>
            </a:r>
            <a:endParaRPr lang="ar-IQ" dirty="0" smtClean="0"/>
          </a:p>
          <a:p>
            <a:pPr marL="0" indent="0">
              <a:buNone/>
            </a:pPr>
            <a:r>
              <a:rPr lang="ar-IQ" dirty="0" smtClean="0"/>
              <a:t>    -</a:t>
            </a:r>
            <a:r>
              <a:rPr lang="ar-IQ" dirty="0" smtClean="0"/>
              <a:t>ا و </a:t>
            </a:r>
            <a:r>
              <a:rPr lang="ar-IQ" dirty="0" smtClean="0"/>
              <a:t>عن طريق معالجة المشكلة ليكون اكثر فاعلية حتى تتحقق اهدافه و يخفف من حدة التوتر النفسي او الاحباط الناجم  عن وجود العوائق التي تحول دون تحقيق الاهداف ومن ثم العجز عن اشباع الدوافع، </a:t>
            </a:r>
            <a:endParaRPr lang="ar-IQ" dirty="0" smtClean="0"/>
          </a:p>
          <a:p>
            <a:r>
              <a:rPr lang="ar-IQ" dirty="0" smtClean="0"/>
              <a:t>وبذلك </a:t>
            </a:r>
            <a:r>
              <a:rPr lang="ar-IQ" dirty="0" smtClean="0"/>
              <a:t>يستعيد حالة الاتزان ويمهد السبيل امام استمرار النمو والحياة وهذا </a:t>
            </a:r>
            <a:r>
              <a:rPr lang="ar-IQ" dirty="0" err="1" smtClean="0"/>
              <a:t>مانطلق</a:t>
            </a:r>
            <a:r>
              <a:rPr lang="ar-IQ" dirty="0" smtClean="0"/>
              <a:t> عليه </a:t>
            </a:r>
            <a:r>
              <a:rPr lang="ar-IQ" b="1" dirty="0" smtClean="0">
                <a:solidFill>
                  <a:srgbClr val="FF0000"/>
                </a:solidFill>
              </a:rPr>
              <a:t>التوافق الشخصي</a:t>
            </a:r>
            <a:endParaRPr lang="ar-IQ" b="1" dirty="0">
              <a:solidFill>
                <a:srgbClr val="FF0000"/>
              </a:solidFill>
            </a:endParaRPr>
          </a:p>
        </p:txBody>
      </p:sp>
    </p:spTree>
    <p:extLst>
      <p:ext uri="{BB962C8B-B14F-4D97-AF65-F5344CB8AC3E}">
        <p14:creationId xmlns:p14="http://schemas.microsoft.com/office/powerpoint/2010/main" val="223080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00">
            <a:alpha val="49000"/>
          </a:srgbClr>
        </a:soli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363272" cy="5577483"/>
          </a:xfrm>
        </p:spPr>
        <p:txBody>
          <a:bodyPr>
            <a:normAutofit fontScale="92500"/>
          </a:bodyPr>
          <a:lstStyle/>
          <a:p>
            <a:pPr algn="just"/>
            <a:r>
              <a:rPr lang="ar-IQ" dirty="0" smtClean="0"/>
              <a:t>فالتوافق </a:t>
            </a:r>
            <a:r>
              <a:rPr lang="ar-IQ" dirty="0"/>
              <a:t>ا</a:t>
            </a:r>
            <a:r>
              <a:rPr lang="ar-IQ" dirty="0" smtClean="0"/>
              <a:t>ذن هو الطريقة التي بواسطتها يصبح الشخص اكثر كفاءة في علاقته مع بيئته ( المليجي،2000).</a:t>
            </a:r>
          </a:p>
          <a:p>
            <a:pPr algn="just"/>
            <a:r>
              <a:rPr lang="ar-IQ" dirty="0" smtClean="0"/>
              <a:t>اما اذا اصطدمت رغبات الفرد مع المجتمع مما يؤدي الى خلق عقبات في سبيل ارضاء دوافعه كما في حالة الصراع النفسي او المشكلات الخلقية ، فان الفرد من اجل استعادة الانسجام مع غيره من الافراد، عليه ان يعدل من </a:t>
            </a:r>
            <a:r>
              <a:rPr lang="ar-IQ" dirty="0" smtClean="0"/>
              <a:t>سلوكه: </a:t>
            </a:r>
            <a:r>
              <a:rPr lang="ar-IQ" dirty="0" smtClean="0"/>
              <a:t>اما باتباع التقاليد والخضوع للالتزامات الاجتماعية او يغير من عاداته واتجاهاته ليوائم الجماعة التي يعيش بينها وهذا ما نطلق علية </a:t>
            </a:r>
            <a:r>
              <a:rPr lang="ar-IQ" dirty="0" smtClean="0">
                <a:solidFill>
                  <a:srgbClr val="FF0000"/>
                </a:solidFill>
              </a:rPr>
              <a:t>التوافق الاجتماعي</a:t>
            </a:r>
          </a:p>
          <a:p>
            <a:pPr algn="just"/>
            <a:r>
              <a:rPr lang="ar-IQ" dirty="0" smtClean="0">
                <a:solidFill>
                  <a:schemeClr val="accent1"/>
                </a:solidFill>
              </a:rPr>
              <a:t>اذن للتوافق بعدين هما:</a:t>
            </a:r>
          </a:p>
          <a:p>
            <a:pPr algn="just"/>
            <a:r>
              <a:rPr lang="ar-IQ" dirty="0" smtClean="0">
                <a:solidFill>
                  <a:srgbClr val="FF0000"/>
                </a:solidFill>
              </a:rPr>
              <a:t>التوافق </a:t>
            </a:r>
            <a:r>
              <a:rPr lang="ar-IQ" dirty="0" smtClean="0">
                <a:solidFill>
                  <a:srgbClr val="FF0000"/>
                </a:solidFill>
              </a:rPr>
              <a:t>الشخصي </a:t>
            </a:r>
          </a:p>
          <a:p>
            <a:pPr algn="just"/>
            <a:r>
              <a:rPr lang="ar-IQ" dirty="0" smtClean="0">
                <a:solidFill>
                  <a:srgbClr val="FF0000"/>
                </a:solidFill>
              </a:rPr>
              <a:t>التوافق </a:t>
            </a:r>
            <a:r>
              <a:rPr lang="ar-IQ" dirty="0" smtClean="0">
                <a:solidFill>
                  <a:srgbClr val="FF0000"/>
                </a:solidFill>
              </a:rPr>
              <a:t>الاجتماعي</a:t>
            </a:r>
            <a:endParaRPr lang="ar-IQ" dirty="0">
              <a:solidFill>
                <a:srgbClr val="FF0000"/>
              </a:solidFill>
            </a:endParaRPr>
          </a:p>
        </p:txBody>
      </p:sp>
    </p:spTree>
    <p:extLst>
      <p:ext uri="{BB962C8B-B14F-4D97-AF65-F5344CB8AC3E}">
        <p14:creationId xmlns:p14="http://schemas.microsoft.com/office/powerpoint/2010/main" val="2880981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2000"/>
            <a:lum/>
          </a:blip>
          <a:srcRect/>
          <a:stretch>
            <a:fillRect/>
          </a:stretch>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r>
              <a:rPr lang="ar-IQ" sz="3600" dirty="0" smtClean="0"/>
              <a:t>فالتوافق هو عملية ديناميكية مستمرة يهدف بها الشخص ان يغير سلوكه ليحدث علاقة اكثر توافقا بينه وبين </a:t>
            </a:r>
            <a:r>
              <a:rPr lang="ar-IQ" sz="3600" dirty="0" smtClean="0"/>
              <a:t>البيئة</a:t>
            </a:r>
            <a:endParaRPr lang="ar-IQ" sz="3600" dirty="0" smtClean="0"/>
          </a:p>
          <a:p>
            <a:r>
              <a:rPr lang="ar-IQ" sz="3600" dirty="0" smtClean="0"/>
              <a:t>وبناء على هذ الفهم نستطيع ان نعرف هذه الظاهرة بانها قدرة الفرد على تكوين العلاقات المرضية بينه وبين البيئة</a:t>
            </a:r>
          </a:p>
        </p:txBody>
      </p:sp>
    </p:spTree>
    <p:extLst>
      <p:ext uri="{BB962C8B-B14F-4D97-AF65-F5344CB8AC3E}">
        <p14:creationId xmlns:p14="http://schemas.microsoft.com/office/powerpoint/2010/main" val="3939596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2000"/>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4" name="عنصر نائب للمحتوى 2"/>
          <p:cNvSpPr>
            <a:spLocks noGrp="1"/>
          </p:cNvSpPr>
          <p:nvPr>
            <p:ph idx="1"/>
          </p:nvPr>
        </p:nvSpPr>
        <p:spPr/>
        <p:txBody>
          <a:bodyPr>
            <a:normAutofit fontScale="92500" lnSpcReduction="20000"/>
          </a:bodyPr>
          <a:lstStyle/>
          <a:p>
            <a:pPr marL="0" indent="0">
              <a:buNone/>
            </a:pPr>
            <a:r>
              <a:rPr lang="ar-IQ" dirty="0" smtClean="0"/>
              <a:t>يعنى علم </a:t>
            </a:r>
            <a:r>
              <a:rPr lang="ar-IQ" dirty="0"/>
              <a:t>النفس الإكلينيكي </a:t>
            </a:r>
            <a:r>
              <a:rPr lang="ar-IQ" dirty="0" smtClean="0"/>
              <a:t>أساسا </a:t>
            </a:r>
            <a:r>
              <a:rPr lang="ar-IQ" dirty="0"/>
              <a:t>بمشكلة التوافق الإنساني </a:t>
            </a:r>
            <a:r>
              <a:rPr lang="ar-IQ" dirty="0" smtClean="0"/>
              <a:t>بهدف:</a:t>
            </a:r>
          </a:p>
          <a:p>
            <a:pPr marL="0" indent="0">
              <a:buNone/>
            </a:pPr>
            <a:r>
              <a:rPr lang="ar-IQ" dirty="0" smtClean="0"/>
              <a:t>-مساعدة </a:t>
            </a:r>
            <a:r>
              <a:rPr lang="ar-IQ" dirty="0"/>
              <a:t>الإنسان ليعيش في سعادة وأمن، خاليا من الصراعات النفسية والقلق.</a:t>
            </a:r>
            <a:endParaRPr lang="en-US" dirty="0"/>
          </a:p>
          <a:p>
            <a:r>
              <a:rPr lang="ar-IQ" dirty="0"/>
              <a:t>- تقييم سلوك الفرد وفهمه ووضع التوصيات , والقيام بأنواع </a:t>
            </a:r>
            <a:r>
              <a:rPr lang="ar-IQ" b="1" dirty="0"/>
              <a:t>النشاط التي تؤدى الى </a:t>
            </a:r>
            <a:r>
              <a:rPr lang="ar-IQ" dirty="0"/>
              <a:t>تعديل السلوك</a:t>
            </a:r>
            <a:r>
              <a:rPr lang="ar-IQ" b="1" dirty="0"/>
              <a:t> .</a:t>
            </a:r>
            <a:endParaRPr lang="en-US" dirty="0"/>
          </a:p>
          <a:p>
            <a:r>
              <a:rPr lang="ar-IQ" dirty="0"/>
              <a:t>- وكذلك أجراء البحوث التي تؤدى الى تنظيم السلوك الفردي </a:t>
            </a:r>
            <a:r>
              <a:rPr lang="ar-IQ" dirty="0" err="1"/>
              <a:t>وتوافقة</a:t>
            </a:r>
            <a:r>
              <a:rPr lang="ar-IQ" dirty="0"/>
              <a:t>  وإمكانية التنبؤ به".</a:t>
            </a:r>
            <a:endParaRPr lang="en-US" dirty="0"/>
          </a:p>
          <a:p>
            <a:r>
              <a:rPr lang="ar-IQ" dirty="0"/>
              <a:t>- قياس الشخصية، ووصفها، وتقويمها، وتشخيص السلوك </a:t>
            </a:r>
            <a:r>
              <a:rPr lang="ar-IQ" dirty="0" smtClean="0"/>
              <a:t>الغير </a:t>
            </a:r>
            <a:r>
              <a:rPr lang="ar-IQ" dirty="0"/>
              <a:t>متوافق الشاذ تمهيداً إلى إرشاد الفرد </a:t>
            </a:r>
            <a:r>
              <a:rPr lang="ar-IQ" dirty="0" err="1" smtClean="0"/>
              <a:t>وأعادة</a:t>
            </a:r>
            <a:r>
              <a:rPr lang="ar-IQ" dirty="0" smtClean="0"/>
              <a:t> </a:t>
            </a:r>
            <a:r>
              <a:rPr lang="ar-IQ" dirty="0" err="1"/>
              <a:t>توافقة</a:t>
            </a:r>
            <a:r>
              <a:rPr lang="ar-IQ" dirty="0"/>
              <a:t> مع البيئة </a:t>
            </a:r>
            <a:r>
              <a:rPr lang="ar-IQ" dirty="0" smtClean="0"/>
              <a:t>ونفسه </a:t>
            </a:r>
            <a:r>
              <a:rPr lang="ar-IQ" dirty="0"/>
              <a:t>. </a:t>
            </a:r>
            <a:endParaRPr lang="en-US" dirty="0"/>
          </a:p>
          <a:p>
            <a:endParaRPr lang="ar-IQ" dirty="0"/>
          </a:p>
        </p:txBody>
      </p:sp>
    </p:spTree>
    <p:extLst>
      <p:ext uri="{BB962C8B-B14F-4D97-AF65-F5344CB8AC3E}">
        <p14:creationId xmlns:p14="http://schemas.microsoft.com/office/powerpoint/2010/main" val="262384700"/>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TotalTime>
  <Words>1119</Words>
  <Application>Microsoft Office PowerPoint</Application>
  <PresentationFormat>عرض على الشاشة (3:4)‏</PresentationFormat>
  <Paragraphs>73</Paragraphs>
  <Slides>19</Slides>
  <Notes>0</Notes>
  <HiddenSlides>0</HiddenSlides>
  <MMClips>0</MMClips>
  <ScaleCrop>false</ScaleCrop>
  <HeadingPairs>
    <vt:vector size="4" baseType="variant">
      <vt:variant>
        <vt:lpstr>نسق</vt:lpstr>
      </vt:variant>
      <vt:variant>
        <vt:i4>1</vt:i4>
      </vt:variant>
      <vt:variant>
        <vt:lpstr>عناوين الشرائح</vt:lpstr>
      </vt:variant>
      <vt:variant>
        <vt:i4>19</vt:i4>
      </vt:variant>
    </vt:vector>
  </HeadingPairs>
  <TitlesOfParts>
    <vt:vector size="20" baseType="lpstr">
      <vt:lpstr>سمة Office</vt:lpstr>
      <vt:lpstr>خدمات علم النفس السريري </vt:lpstr>
      <vt:lpstr> </vt:lpstr>
      <vt:lpstr>أ. التشخيص</vt:lpstr>
      <vt:lpstr>عرض تقديمي في PowerPoint</vt:lpstr>
      <vt:lpstr>عرض تقديمي في PowerPoint</vt:lpstr>
      <vt:lpstr>ب. أعادة التوافق </vt:lpstr>
      <vt:lpstr>عرض تقديمي في PowerPoint</vt:lpstr>
      <vt:lpstr>عرض تقديمي في PowerPoint</vt:lpstr>
      <vt:lpstr>عرض تقديمي في PowerPoint</vt:lpstr>
      <vt:lpstr>عرض تقديمي في PowerPoint</vt:lpstr>
      <vt:lpstr>ج. توكيد الذات</vt:lpstr>
      <vt:lpstr>عرض تقديمي في PowerPoint</vt:lpstr>
      <vt:lpstr>عرض تقديمي في PowerPoint</vt:lpstr>
      <vt:lpstr>عرض تقديمي في PowerPoint</vt:lpstr>
      <vt:lpstr>عرض تقديمي في PowerPoint</vt:lpstr>
      <vt:lpstr>د. ألاتزان ألانفعالي</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Maher</cp:lastModifiedBy>
  <cp:revision>17</cp:revision>
  <dcterms:created xsi:type="dcterms:W3CDTF">2019-11-03T18:51:32Z</dcterms:created>
  <dcterms:modified xsi:type="dcterms:W3CDTF">2021-01-21T06:50:40Z</dcterms:modified>
</cp:coreProperties>
</file>